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4" r:id="rId2"/>
    <p:sldId id="330" r:id="rId3"/>
    <p:sldId id="332" r:id="rId4"/>
    <p:sldId id="333" r:id="rId5"/>
    <p:sldId id="329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lmann Marvin" initials="MA" lastIdx="54" clrIdx="0"/>
  <p:cmAuthor id="1" name="Schöddert, Erik" initials="SE" lastIdx="4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76" autoAdjust="0"/>
    <p:restoredTop sz="94660"/>
  </p:normalViewPr>
  <p:slideViewPr>
    <p:cSldViewPr>
      <p:cViewPr>
        <p:scale>
          <a:sx n="90" d="100"/>
          <a:sy n="90" d="100"/>
        </p:scale>
        <p:origin x="-32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00FBD64-A4F8-4199-94AC-3C22066837C4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8DF1799-F9E7-40EC-992C-668096FAF32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8875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040"/>
            <a:ext cx="507226" cy="576064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475656" y="11663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chemeClr val="bg1"/>
                </a:solidFill>
              </a:rPr>
              <a:t>Arbeitsgruppe</a:t>
            </a:r>
            <a:r>
              <a:rPr lang="de-DE" sz="2800" b="1" i="1" baseline="0" dirty="0" smtClean="0">
                <a:solidFill>
                  <a:schemeClr val="bg1"/>
                </a:solidFill>
              </a:rPr>
              <a:t> „</a:t>
            </a:r>
            <a:r>
              <a:rPr lang="de-DE" sz="2800" b="1" i="1" dirty="0" smtClean="0">
                <a:solidFill>
                  <a:schemeClr val="bg1"/>
                </a:solidFill>
              </a:rPr>
              <a:t>Bachem 2025“</a:t>
            </a:r>
            <a:endParaRPr lang="de-DE" sz="2800" b="1" i="1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61" t="9330" r="11956" b="57050"/>
          <a:stretch/>
        </p:blipFill>
        <p:spPr>
          <a:xfrm rot="5400000">
            <a:off x="8416842" y="137997"/>
            <a:ext cx="679103" cy="447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19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687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2206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0877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2251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5559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7655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7913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998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7517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C01-468C-4A1F-BE5F-C919B7BB3F7D}" type="datetimeFigureOut">
              <a:rPr lang="de-DE" smtClean="0"/>
              <a:pPr/>
              <a:t>04.02.2017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773-1BD9-4896-8DB0-A31ED5DBFB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3472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239D1C01-468C-4A1F-BE5F-C919B7BB3F7D}" type="datetimeFigureOut">
              <a:rPr lang="de-DE" smtClean="0"/>
              <a:pPr/>
              <a:t>04.02.2017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4AE60773-1BD9-4896-8DB0-A31ED5DBFBE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3422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867568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Untertitel 1"/>
          <p:cNvSpPr>
            <a:spLocks noGrp="1"/>
          </p:cNvSpPr>
          <p:nvPr>
            <p:ph type="subTitle" idx="1"/>
          </p:nvPr>
        </p:nvSpPr>
        <p:spPr>
          <a:xfrm>
            <a:off x="1403350" y="2205038"/>
            <a:ext cx="6400800" cy="1752600"/>
          </a:xfrm>
        </p:spPr>
        <p:txBody>
          <a:bodyPr/>
          <a:lstStyle/>
          <a:p>
            <a:endParaRPr lang="de-DE" altLang="de-DE" smtClean="0"/>
          </a:p>
          <a:p>
            <a:endParaRPr lang="de-DE" altLang="de-DE" smtClean="0"/>
          </a:p>
          <a:p>
            <a:r>
              <a:rPr lang="de-DE" altLang="de-DE" smtClean="0"/>
              <a:t>….</a:t>
            </a:r>
          </a:p>
          <a:p>
            <a:endParaRPr lang="de-DE" altLang="de-DE" smtClean="0"/>
          </a:p>
        </p:txBody>
      </p:sp>
      <p:sp>
        <p:nvSpPr>
          <p:cNvPr id="3" name="Textfeld 2"/>
          <p:cNvSpPr txBox="1"/>
          <p:nvPr/>
        </p:nvSpPr>
        <p:spPr>
          <a:xfrm rot="19786801">
            <a:off x="2221608" y="3113885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 smtClean="0">
                <a:solidFill>
                  <a:srgbClr val="FF0000"/>
                </a:solidFill>
              </a:rPr>
              <a:t>quergedacht</a:t>
            </a:r>
            <a:endParaRPr lang="de-DE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Untertitel 1"/>
          <p:cNvSpPr>
            <a:spLocks noGrp="1"/>
          </p:cNvSpPr>
          <p:nvPr>
            <p:ph type="subTitle" idx="1"/>
          </p:nvPr>
        </p:nvSpPr>
        <p:spPr>
          <a:xfrm>
            <a:off x="1403350" y="2205038"/>
            <a:ext cx="6400800" cy="1752600"/>
          </a:xfrm>
        </p:spPr>
        <p:txBody>
          <a:bodyPr/>
          <a:lstStyle/>
          <a:p>
            <a:endParaRPr lang="de-DE" altLang="de-DE" smtClean="0"/>
          </a:p>
          <a:p>
            <a:endParaRPr lang="de-DE" altLang="de-DE" smtClean="0"/>
          </a:p>
          <a:p>
            <a:r>
              <a:rPr lang="de-DE" altLang="de-DE" smtClean="0"/>
              <a:t>….</a:t>
            </a:r>
          </a:p>
          <a:p>
            <a:endParaRPr lang="de-DE" altLang="de-DE" smtClean="0"/>
          </a:p>
        </p:txBody>
      </p:sp>
      <p:sp>
        <p:nvSpPr>
          <p:cNvPr id="4" name="Untertitel 2"/>
          <p:cNvSpPr txBox="1">
            <a:spLocks/>
          </p:cNvSpPr>
          <p:nvPr/>
        </p:nvSpPr>
        <p:spPr bwMode="auto">
          <a:xfrm>
            <a:off x="463798" y="1340768"/>
            <a:ext cx="856932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ctr" eaLnBrk="0" hangingPunct="0">
              <a:spcBef>
                <a:spcPct val="20000"/>
              </a:spcBef>
              <a:buClr>
                <a:schemeClr val="bg2"/>
              </a:buCl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42875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altLang="de-DE" sz="1500" dirty="0">
                <a:solidFill>
                  <a:srgbClr val="0070C0"/>
                </a:solidFill>
              </a:rPr>
              <a:t>Wie soll sich Bachem in Zukunft entwickeln? </a:t>
            </a:r>
            <a:endParaRPr lang="de-DE" altLang="de-DE" sz="1500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de-DE" altLang="de-DE" sz="1500" b="1" dirty="0">
                <a:solidFill>
                  <a:srgbClr val="0070C0"/>
                </a:solidFill>
              </a:rPr>
              <a:t>	</a:t>
            </a:r>
            <a:r>
              <a:rPr lang="de-DE" sz="1500" b="1" dirty="0" smtClean="0">
                <a:solidFill>
                  <a:srgbClr val="0070C0"/>
                </a:solidFill>
              </a:rPr>
              <a:t>„Bachem braucht eine umfassende </a:t>
            </a:r>
            <a:r>
              <a:rPr lang="de-DE" sz="1500" b="1" u="sng" dirty="0" smtClean="0">
                <a:solidFill>
                  <a:srgbClr val="0070C0"/>
                </a:solidFill>
              </a:rPr>
              <a:t>Planung </a:t>
            </a:r>
            <a:r>
              <a:rPr lang="de-DE" sz="1500" b="1" dirty="0" smtClean="0">
                <a:solidFill>
                  <a:srgbClr val="0070C0"/>
                </a:solidFill>
              </a:rPr>
              <a:t>für eine nachhaltige 	Entwicklung! “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endParaRPr lang="de-DE" altLang="de-DE" sz="1500" dirty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altLang="de-DE" sz="1500" dirty="0">
                <a:solidFill>
                  <a:srgbClr val="0070C0"/>
                </a:solidFill>
              </a:rPr>
              <a:t>Wie kann Zukunft entwickelt werden?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de-DE" altLang="de-DE" sz="1500" b="1" dirty="0">
                <a:solidFill>
                  <a:srgbClr val="0070C0"/>
                </a:solidFill>
              </a:rPr>
              <a:t>	</a:t>
            </a:r>
            <a:r>
              <a:rPr lang="de-DE" sz="1500" b="1" dirty="0" smtClean="0">
                <a:solidFill>
                  <a:srgbClr val="0070C0"/>
                </a:solidFill>
              </a:rPr>
              <a:t> </a:t>
            </a:r>
            <a:r>
              <a:rPr lang="de-DE" sz="1500" b="1" dirty="0" smtClean="0">
                <a:solidFill>
                  <a:srgbClr val="0070C0"/>
                </a:solidFill>
              </a:rPr>
              <a:t>„Die Entwicklung </a:t>
            </a:r>
            <a:r>
              <a:rPr lang="de-DE" sz="1500" b="1" dirty="0" smtClean="0">
                <a:solidFill>
                  <a:srgbClr val="0070C0"/>
                </a:solidFill>
              </a:rPr>
              <a:t>von Bachem </a:t>
            </a:r>
            <a:r>
              <a:rPr lang="de-DE" sz="1500" b="1" dirty="0" smtClean="0">
                <a:solidFill>
                  <a:srgbClr val="0070C0"/>
                </a:solidFill>
              </a:rPr>
              <a:t>erfordert ein </a:t>
            </a:r>
            <a:r>
              <a:rPr lang="de-DE" sz="1500" b="1" u="sng" dirty="0" smtClean="0">
                <a:solidFill>
                  <a:srgbClr val="0070C0"/>
                </a:solidFill>
              </a:rPr>
              <a:t>Leitbild</a:t>
            </a:r>
            <a:r>
              <a:rPr lang="de-DE" sz="1500" b="1" dirty="0" smtClean="0">
                <a:solidFill>
                  <a:srgbClr val="0070C0"/>
                </a:solidFill>
              </a:rPr>
              <a:t> als integriertes </a:t>
            </a:r>
            <a:r>
              <a:rPr lang="de-DE" sz="1500" b="1" dirty="0" smtClean="0">
                <a:solidFill>
                  <a:srgbClr val="0070C0"/>
                </a:solidFill>
              </a:rPr>
              <a:t>Gesamtkonzept“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endParaRPr lang="de-DE" altLang="de-DE" sz="1500" dirty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altLang="de-DE" sz="1500" dirty="0" smtClean="0">
                <a:solidFill>
                  <a:srgbClr val="0070C0"/>
                </a:solidFill>
              </a:rPr>
              <a:t>Wo </a:t>
            </a:r>
            <a:r>
              <a:rPr lang="de-DE" altLang="de-DE" sz="1500" dirty="0">
                <a:solidFill>
                  <a:srgbClr val="0070C0"/>
                </a:solidFill>
              </a:rPr>
              <a:t>steht Bachem heute?</a:t>
            </a:r>
          </a:p>
          <a:p>
            <a:pPr lvl="1">
              <a:spcBef>
                <a:spcPts val="0"/>
              </a:spcBef>
              <a:defRPr/>
            </a:pPr>
            <a:r>
              <a:rPr lang="de-DE" sz="1500" b="1" dirty="0" smtClean="0">
                <a:solidFill>
                  <a:srgbClr val="0070C0"/>
                </a:solidFill>
              </a:rPr>
              <a:t>„Bachem hat zahlreiche </a:t>
            </a:r>
            <a:r>
              <a:rPr lang="de-DE" sz="1500" b="1" dirty="0" smtClean="0">
                <a:solidFill>
                  <a:srgbClr val="0070C0"/>
                </a:solidFill>
              </a:rPr>
              <a:t>Potenziale </a:t>
            </a:r>
            <a:r>
              <a:rPr lang="de-DE" sz="1500" b="1" dirty="0" smtClean="0">
                <a:solidFill>
                  <a:srgbClr val="0070C0"/>
                </a:solidFill>
              </a:rPr>
              <a:t>wie z.B. 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de-DE" sz="1500" b="1" dirty="0" smtClean="0">
                <a:solidFill>
                  <a:srgbClr val="0070C0"/>
                </a:solidFill>
              </a:rPr>
              <a:t> 		=&gt;die </a:t>
            </a:r>
            <a:r>
              <a:rPr lang="de-DE" sz="1500" b="1" dirty="0" smtClean="0">
                <a:solidFill>
                  <a:srgbClr val="0070C0"/>
                </a:solidFill>
              </a:rPr>
              <a:t>Lage zu Köln, 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de-DE" sz="1500" b="1" dirty="0" smtClean="0">
                <a:solidFill>
                  <a:srgbClr val="0070C0"/>
                </a:solidFill>
              </a:rPr>
              <a:t> </a:t>
            </a:r>
            <a:r>
              <a:rPr lang="de-DE" sz="1500" b="1" dirty="0" smtClean="0">
                <a:solidFill>
                  <a:srgbClr val="0070C0"/>
                </a:solidFill>
              </a:rPr>
              <a:t>		=&gt;die </a:t>
            </a:r>
            <a:r>
              <a:rPr lang="de-DE" sz="1500" b="1" dirty="0" smtClean="0">
                <a:solidFill>
                  <a:srgbClr val="0070C0"/>
                </a:solidFill>
              </a:rPr>
              <a:t>gewachsene dörfliche Struktur mit eigener </a:t>
            </a:r>
            <a:r>
              <a:rPr lang="de-DE" sz="1500" b="1" dirty="0" smtClean="0">
                <a:solidFill>
                  <a:srgbClr val="0070C0"/>
                </a:solidFill>
              </a:rPr>
              <a:t>Identität</a:t>
            </a:r>
            <a:endParaRPr lang="de-DE" sz="1500" b="1" dirty="0" smtClean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de-DE" sz="1500" b="1" dirty="0" smtClean="0">
                <a:solidFill>
                  <a:srgbClr val="0070C0"/>
                </a:solidFill>
              </a:rPr>
              <a:t>Aber </a:t>
            </a:r>
            <a:r>
              <a:rPr lang="de-DE" sz="1500" b="1" dirty="0" smtClean="0">
                <a:solidFill>
                  <a:srgbClr val="0070C0"/>
                </a:solidFill>
              </a:rPr>
              <a:t>es gibt Herausforderungen und </a:t>
            </a:r>
            <a:r>
              <a:rPr lang="de-DE" sz="1500" b="1" u="sng" dirty="0" smtClean="0">
                <a:solidFill>
                  <a:srgbClr val="0070C0"/>
                </a:solidFill>
              </a:rPr>
              <a:t>Aufgaben</a:t>
            </a:r>
            <a:r>
              <a:rPr lang="de-DE" sz="1500" b="1" dirty="0" smtClean="0">
                <a:solidFill>
                  <a:srgbClr val="0070C0"/>
                </a:solidFill>
              </a:rPr>
              <a:t>! </a:t>
            </a:r>
            <a:endParaRPr lang="de-DE" sz="1500" b="1" dirty="0" smtClean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de-DE" altLang="de-DE" sz="1500" b="1" dirty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1500" dirty="0">
                <a:solidFill>
                  <a:srgbClr val="0070C0"/>
                </a:solidFill>
              </a:rPr>
              <a:t>Was möchte der Arbeitskreis „Bachem 2025</a:t>
            </a:r>
            <a:r>
              <a:rPr lang="de-DE" altLang="de-DE" sz="1500" dirty="0" smtClean="0">
                <a:solidFill>
                  <a:srgbClr val="0070C0"/>
                </a:solidFill>
              </a:rPr>
              <a:t>“?</a:t>
            </a:r>
            <a:endParaRPr lang="de-DE" altLang="de-DE" sz="1500" b="1" dirty="0">
              <a:solidFill>
                <a:srgbClr val="0070C0"/>
              </a:solidFill>
            </a:endParaRPr>
          </a:p>
          <a:p>
            <a:pPr lvl="2">
              <a:lnSpc>
                <a:spcPct val="80000"/>
              </a:lnSpc>
              <a:spcAft>
                <a:spcPts val="600"/>
              </a:spcAft>
              <a:defRPr/>
            </a:pP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gemeinsam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über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die Zukunft von Bachem strukturiert nachdenken,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diskutieren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und ein konkretes </a:t>
            </a:r>
            <a:r>
              <a:rPr lang="de-DE" sz="1500" b="1" u="sng" dirty="0" smtClean="0">
                <a:solidFill>
                  <a:srgbClr val="0070C0"/>
                </a:solidFill>
                <a:cs typeface="Arial" charset="0"/>
              </a:rPr>
              <a:t>Leitbild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entwickeln,</a:t>
            </a:r>
          </a:p>
          <a:p>
            <a:pPr lvl="2">
              <a:lnSpc>
                <a:spcPct val="80000"/>
              </a:lnSpc>
              <a:spcBef>
                <a:spcPts val="24"/>
              </a:spcBef>
              <a:spcAft>
                <a:spcPts val="600"/>
              </a:spcAft>
              <a:defRPr/>
            </a:pP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Bachem auf </a:t>
            </a:r>
            <a:r>
              <a:rPr lang="de-DE" sz="1500" b="1" u="sng" dirty="0" smtClean="0">
                <a:solidFill>
                  <a:srgbClr val="0070C0"/>
                </a:solidFill>
                <a:cs typeface="Arial" charset="0"/>
              </a:rPr>
              <a:t>zukünftige Entwicklungen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wie z. B. demografischer Wandel oder weiter wachsenden Verkehr rechtzeitig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einstellen,</a:t>
            </a:r>
            <a:endParaRPr lang="de-DE" sz="1500" b="1" dirty="0" smtClean="0">
              <a:solidFill>
                <a:srgbClr val="0070C0"/>
              </a:solidFill>
              <a:cs typeface="Arial" charset="0"/>
            </a:endParaRPr>
          </a:p>
          <a:p>
            <a:pPr lvl="2">
              <a:lnSpc>
                <a:spcPct val="80000"/>
              </a:lnSpc>
              <a:spcBef>
                <a:spcPts val="24"/>
              </a:spcBef>
              <a:spcAft>
                <a:spcPts val="600"/>
              </a:spcAft>
              <a:defRPr/>
            </a:pP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ein nachhaltiges, </a:t>
            </a:r>
            <a:r>
              <a:rPr lang="de-DE" sz="1500" b="1" u="sng" dirty="0" smtClean="0">
                <a:solidFill>
                  <a:srgbClr val="0070C0"/>
                </a:solidFill>
                <a:cs typeface="Arial" charset="0"/>
              </a:rPr>
              <a:t>attraktives </a:t>
            </a:r>
            <a:r>
              <a:rPr lang="de-DE" sz="1500" b="1" u="sng" dirty="0" smtClean="0">
                <a:solidFill>
                  <a:srgbClr val="0070C0"/>
                </a:solidFill>
                <a:cs typeface="Arial" charset="0"/>
              </a:rPr>
              <a:t>Wohnumfeld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für alle Alters- und Bevölkerungsgruppen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mit entwickeln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,</a:t>
            </a:r>
          </a:p>
          <a:p>
            <a:pPr lvl="2">
              <a:lnSpc>
                <a:spcPct val="80000"/>
              </a:lnSpc>
              <a:spcBef>
                <a:spcPts val="24"/>
              </a:spcBef>
              <a:spcAft>
                <a:spcPts val="600"/>
              </a:spcAft>
              <a:defRPr/>
            </a:pPr>
            <a:r>
              <a:rPr lang="de-DE" sz="1500" b="1" u="sng" dirty="0" smtClean="0">
                <a:solidFill>
                  <a:srgbClr val="0070C0"/>
                </a:solidFill>
                <a:cs typeface="Arial" charset="0"/>
              </a:rPr>
              <a:t>Immobilienpreise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 stabilisieren,</a:t>
            </a:r>
          </a:p>
          <a:p>
            <a:pPr lvl="2">
              <a:lnSpc>
                <a:spcPct val="80000"/>
              </a:lnSpc>
              <a:spcBef>
                <a:spcPts val="24"/>
              </a:spcBef>
              <a:spcAft>
                <a:spcPts val="600"/>
              </a:spcAft>
              <a:defRPr/>
            </a:pP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das </a:t>
            </a:r>
            <a:r>
              <a:rPr lang="de-DE" sz="1500" b="1" u="sng" dirty="0" smtClean="0">
                <a:solidFill>
                  <a:srgbClr val="0070C0"/>
                </a:solidFill>
                <a:cs typeface="Arial" charset="0"/>
              </a:rPr>
              <a:t>Ortsbild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de-DE" sz="1500" b="1" dirty="0" smtClean="0">
                <a:solidFill>
                  <a:srgbClr val="0070C0"/>
                </a:solidFill>
                <a:cs typeface="Arial" charset="0"/>
              </a:rPr>
              <a:t>fördern.“</a:t>
            </a:r>
            <a:endParaRPr lang="de-DE" sz="15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95536" y="332259"/>
            <a:ext cx="7772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sz="2800" b="1" kern="0" dirty="0" smtClean="0">
                <a:solidFill>
                  <a:schemeClr val="tx1"/>
                </a:solidFill>
                <a:cs typeface="Arial" pitchFamily="34" charset="0"/>
              </a:rPr>
              <a:t>…einige Thesen…</a:t>
            </a:r>
            <a:endParaRPr lang="de-DE" sz="2800" b="1" kern="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4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Untertitel 1"/>
          <p:cNvSpPr>
            <a:spLocks noGrp="1"/>
          </p:cNvSpPr>
          <p:nvPr>
            <p:ph type="subTitle" idx="1"/>
          </p:nvPr>
        </p:nvSpPr>
        <p:spPr>
          <a:xfrm>
            <a:off x="1190427" y="2653556"/>
            <a:ext cx="6400800" cy="1752600"/>
          </a:xfrm>
        </p:spPr>
        <p:txBody>
          <a:bodyPr/>
          <a:lstStyle/>
          <a:p>
            <a:endParaRPr lang="de-DE" altLang="de-DE" smtClean="0"/>
          </a:p>
          <a:p>
            <a:endParaRPr lang="de-DE" altLang="de-DE" smtClean="0"/>
          </a:p>
          <a:p>
            <a:r>
              <a:rPr lang="de-DE" altLang="de-DE" smtClean="0"/>
              <a:t>….</a:t>
            </a:r>
          </a:p>
          <a:p>
            <a:endParaRPr lang="de-DE" altLang="de-DE" smtClean="0"/>
          </a:p>
        </p:txBody>
      </p:sp>
      <p:sp>
        <p:nvSpPr>
          <p:cNvPr id="4" name="Rechteck 3"/>
          <p:cNvSpPr/>
          <p:nvPr/>
        </p:nvSpPr>
        <p:spPr>
          <a:xfrm>
            <a:off x="539552" y="1448643"/>
            <a:ext cx="4611688" cy="4478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500" b="1" dirty="0">
                <a:solidFill>
                  <a:srgbClr val="0070C0"/>
                </a:solidFill>
                <a:cs typeface="Arial" pitchFamily="34" charset="0"/>
              </a:rPr>
              <a:t>Demografie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500" i="1" dirty="0">
                <a:solidFill>
                  <a:srgbClr val="0070C0"/>
                </a:solidFill>
                <a:cs typeface="Arial" pitchFamily="34" charset="0"/>
              </a:rPr>
              <a:t>(Jeder zweite ist über 50!, genug Altenwohnungen? Angebote für junge Familien etc.)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i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i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i="1" dirty="0">
              <a:solidFill>
                <a:srgbClr val="0070C0"/>
              </a:solidFill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500" b="1" dirty="0">
                <a:solidFill>
                  <a:srgbClr val="0070C0"/>
                </a:solidFill>
                <a:cs typeface="Arial" pitchFamily="34" charset="0"/>
              </a:rPr>
              <a:t>Soziale und technische Infrastruktur; Versorgungslage in Bachem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500" i="1" dirty="0">
                <a:solidFill>
                  <a:srgbClr val="0070C0"/>
                </a:solidFill>
                <a:cs typeface="Arial" pitchFamily="34" charset="0"/>
              </a:rPr>
              <a:t>(Bachem hat eine sehr gute Versorgung mit Kirche, Schule, </a:t>
            </a:r>
            <a:r>
              <a:rPr lang="de-DE" sz="1500" i="1" dirty="0" err="1">
                <a:solidFill>
                  <a:srgbClr val="0070C0"/>
                </a:solidFill>
                <a:cs typeface="Arial" pitchFamily="34" charset="0"/>
              </a:rPr>
              <a:t>KiGas</a:t>
            </a:r>
            <a:r>
              <a:rPr lang="de-DE" sz="1500" i="1" dirty="0">
                <a:solidFill>
                  <a:srgbClr val="0070C0"/>
                </a:solidFill>
                <a:cs typeface="Arial" pitchFamily="34" charset="0"/>
              </a:rPr>
              <a:t>, Sportplatze, Bürgerzentrum, Ärzten etc.; tlw. Bauten sanierungsbedürftig und Einzelhandel optimierbar etc.)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b="1" i="1" dirty="0">
              <a:solidFill>
                <a:srgbClr val="0070C0"/>
              </a:solidFill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500" b="1" dirty="0">
                <a:solidFill>
                  <a:srgbClr val="0070C0"/>
                </a:solidFill>
                <a:cs typeface="Arial" pitchFamily="34" charset="0"/>
              </a:rPr>
              <a:t>Verkehr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500" i="1" dirty="0">
                <a:solidFill>
                  <a:srgbClr val="0070C0"/>
                </a:solidFill>
                <a:cs typeface="Arial" pitchFamily="34" charset="0"/>
              </a:rPr>
              <a:t>(Verkehr nimmt im Umfeld und in Bachem immer mehr zu, Fahrradangebote zu verbessern etc.)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361"/>
          <a:stretch>
            <a:fillRect/>
          </a:stretch>
        </p:blipFill>
        <p:spPr bwMode="auto">
          <a:xfrm>
            <a:off x="5156002" y="1353393"/>
            <a:ext cx="1295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485" t="34157" r="22826" b="7256"/>
          <a:stretch>
            <a:fillRect/>
          </a:stretch>
        </p:blipFill>
        <p:spPr bwMode="auto">
          <a:xfrm>
            <a:off x="5295702" y="5184031"/>
            <a:ext cx="11509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0" t="21815" r="4211"/>
          <a:stretch>
            <a:fillRect/>
          </a:stretch>
        </p:blipFill>
        <p:spPr bwMode="auto">
          <a:xfrm>
            <a:off x="6735565" y="1459756"/>
            <a:ext cx="17272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ildergebnis für hubert-prott-straß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40" y="5533281"/>
            <a:ext cx="16446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65" y="3548906"/>
            <a:ext cx="13636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65" y="3548906"/>
            <a:ext cx="12255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-2124794" y="340320"/>
            <a:ext cx="8208962" cy="136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 altLang="de-DE" sz="2800" b="1" dirty="0" smtClean="0"/>
              <a:t>Diskutierte Themen</a:t>
            </a:r>
          </a:p>
        </p:txBody>
      </p:sp>
      <p:pic>
        <p:nvPicPr>
          <p:cNvPr id="12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090" y="3560018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94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-2124794" y="340320"/>
            <a:ext cx="8208962" cy="136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DE" altLang="de-DE" sz="2800" b="1" dirty="0" smtClean="0"/>
              <a:t>Diskutierte Themen</a:t>
            </a:r>
          </a:p>
        </p:txBody>
      </p:sp>
      <p:sp>
        <p:nvSpPr>
          <p:cNvPr id="6" name="Rechteck 5"/>
          <p:cNvSpPr/>
          <p:nvPr/>
        </p:nvSpPr>
        <p:spPr>
          <a:xfrm>
            <a:off x="539552" y="1489099"/>
            <a:ext cx="5259388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500" b="1" dirty="0">
                <a:solidFill>
                  <a:srgbClr val="0070C0"/>
                </a:solidFill>
                <a:cs typeface="Arial" pitchFamily="34" charset="0"/>
              </a:rPr>
              <a:t>Immissionen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500" i="1" dirty="0">
                <a:solidFill>
                  <a:srgbClr val="0070C0"/>
                </a:solidFill>
                <a:cs typeface="Arial" pitchFamily="34" charset="0"/>
              </a:rPr>
              <a:t>(Insbesondere der Verkehrslärm hat deutlich zugenommen)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i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i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i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b="1" i="1" dirty="0">
              <a:solidFill>
                <a:srgbClr val="0070C0"/>
              </a:solidFill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500" b="1" dirty="0">
                <a:solidFill>
                  <a:srgbClr val="0070C0"/>
                </a:solidFill>
                <a:cs typeface="Arial" pitchFamily="34" charset="0"/>
              </a:rPr>
              <a:t>Ortsbild, Gestaltung der Ortseingänge und der Mitte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500" i="1" dirty="0">
                <a:solidFill>
                  <a:srgbClr val="0070C0"/>
                </a:solidFill>
                <a:cs typeface="Arial" pitchFamily="34" charset="0"/>
              </a:rPr>
              <a:t>(Bachem versteht sich als Dorf neben Köln; Es gibt in Bachem sehr schöne, aber auch sehr unattraktive Ecken)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i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i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e-DE" sz="1500" b="1" i="1" dirty="0">
              <a:solidFill>
                <a:srgbClr val="0070C0"/>
              </a:solidFill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500" b="1" dirty="0">
                <a:solidFill>
                  <a:srgbClr val="0070C0"/>
                </a:solidFill>
                <a:cs typeface="Arial" pitchFamily="34" charset="0"/>
              </a:rPr>
              <a:t>Grüngestaltung und Anbindung an das Umland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500" i="1" dirty="0">
                <a:solidFill>
                  <a:srgbClr val="0070C0"/>
                </a:solidFill>
                <a:cs typeface="Arial" pitchFamily="34" charset="0"/>
              </a:rPr>
              <a:t>(Die Grüngestaltung der zentralen Grünfläche ist zu verbessern, da keine 	Aufenthaltsqualität; durch Lage am Wald guter Zugang für Naherholung, etc.)</a:t>
            </a:r>
            <a:endParaRPr lang="de-DE" sz="1500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54" t="48645" r="52055" b="14079"/>
          <a:stretch>
            <a:fillRect/>
          </a:stretch>
        </p:blipFill>
        <p:spPr bwMode="auto">
          <a:xfrm>
            <a:off x="6241852" y="1489099"/>
            <a:ext cx="157321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52" y="3294087"/>
            <a:ext cx="152717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0" y="3287737"/>
            <a:ext cx="1595437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02" y="5038749"/>
            <a:ext cx="15986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52" y="5038749"/>
            <a:ext cx="1584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94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/>
          <a:lstStyle/>
          <a:p>
            <a:pPr algn="l"/>
            <a:r>
              <a:rPr lang="de-DE" altLang="de-DE" sz="2800" b="1" dirty="0" smtClean="0"/>
              <a:t/>
            </a:r>
            <a:br>
              <a:rPr lang="de-DE" altLang="de-DE" sz="2800" b="1" dirty="0" smtClean="0"/>
            </a:br>
            <a:r>
              <a:rPr lang="de-DE" altLang="de-DE" sz="2800" b="1" dirty="0" smtClean="0"/>
              <a:t>Wie </a:t>
            </a:r>
            <a:r>
              <a:rPr lang="de-DE" altLang="de-DE" sz="2800" b="1" dirty="0" smtClean="0"/>
              <a:t>soll </a:t>
            </a:r>
            <a:r>
              <a:rPr lang="de-DE" altLang="de-DE" sz="2800" b="1" dirty="0" smtClean="0"/>
              <a:t>es weitergehen??</a:t>
            </a:r>
            <a:endParaRPr lang="de-DE" altLang="de-DE" sz="2800" b="1" dirty="0" smtClean="0">
              <a:cs typeface="Arial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701502"/>
            <a:ext cx="8569325" cy="4895850"/>
          </a:xfrm>
        </p:spPr>
        <p:txBody>
          <a:bodyPr>
            <a:normAutofit lnSpcReduction="10000"/>
          </a:bodyPr>
          <a:lstStyle/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 smtClean="0">
                <a:solidFill>
                  <a:srgbClr val="0070C0"/>
                </a:solidFill>
              </a:rPr>
              <a:t>Einbringung in anstehender </a:t>
            </a:r>
            <a:r>
              <a:rPr lang="de-DE" sz="1600" dirty="0">
                <a:solidFill>
                  <a:srgbClr val="0070C0"/>
                </a:solidFill>
              </a:rPr>
              <a:t>Fortschreibung des </a:t>
            </a:r>
            <a:r>
              <a:rPr lang="de-DE" sz="1600" dirty="0" smtClean="0">
                <a:solidFill>
                  <a:srgbClr val="0070C0"/>
                </a:solidFill>
              </a:rPr>
              <a:t>Flächennutzungsplanes/ </a:t>
            </a:r>
            <a:r>
              <a:rPr lang="de-DE" sz="1600" dirty="0">
                <a:solidFill>
                  <a:srgbClr val="0070C0"/>
                </a:solidFill>
              </a:rPr>
              <a:t>Möglichkeit einer </a:t>
            </a:r>
            <a:r>
              <a:rPr lang="de-DE" sz="1600" dirty="0" smtClean="0">
                <a:solidFill>
                  <a:srgbClr val="0070C0"/>
                </a:solidFill>
              </a:rPr>
              <a:t>intensiven</a:t>
            </a:r>
            <a:r>
              <a:rPr lang="de-DE" sz="1600" b="1" dirty="0" smtClean="0">
                <a:solidFill>
                  <a:srgbClr val="0070C0"/>
                </a:solidFill>
              </a:rPr>
              <a:t> Bürgermitwirkung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>
                <a:solidFill>
                  <a:srgbClr val="0070C0"/>
                </a:solidFill>
              </a:rPr>
              <a:t>über die gesetzlichen Vorgaben hinaus </a:t>
            </a:r>
            <a:endParaRPr lang="de-DE" sz="1600" dirty="0" smtClean="0">
              <a:solidFill>
                <a:srgbClr val="0070C0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 smtClean="0">
                <a:solidFill>
                  <a:srgbClr val="0070C0"/>
                </a:solidFill>
              </a:rPr>
              <a:t>Einbringen in laufende </a:t>
            </a:r>
            <a:r>
              <a:rPr lang="de-DE" sz="1600" b="1" dirty="0" smtClean="0">
                <a:solidFill>
                  <a:srgbClr val="0070C0"/>
                </a:solidFill>
              </a:rPr>
              <a:t>Planungsprozesse</a:t>
            </a:r>
            <a:endParaRPr lang="de-DE" sz="1600" b="1" dirty="0">
              <a:solidFill>
                <a:srgbClr val="0070C0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 smtClean="0">
                <a:solidFill>
                  <a:srgbClr val="0070C0"/>
                </a:solidFill>
                <a:latin typeface="+mj-lt"/>
              </a:rPr>
              <a:t>Analyse von </a:t>
            </a:r>
            <a:r>
              <a:rPr lang="de-DE" sz="1600" b="1" dirty="0" smtClean="0">
                <a:solidFill>
                  <a:srgbClr val="0070C0"/>
                </a:solidFill>
                <a:latin typeface="+mj-lt"/>
              </a:rPr>
              <a:t>Fördermittelprogrammen</a:t>
            </a:r>
            <a:r>
              <a:rPr lang="de-DE" sz="16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algn="l">
              <a:defRPr/>
            </a:pPr>
            <a:endParaRPr lang="de-DE" sz="1600" dirty="0" smtClean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de-DE" sz="1600" dirty="0" smtClean="0">
                <a:solidFill>
                  <a:srgbClr val="0070C0"/>
                </a:solidFill>
              </a:rPr>
              <a:t>oder </a:t>
            </a:r>
            <a:r>
              <a:rPr lang="de-DE" sz="1600" dirty="0">
                <a:solidFill>
                  <a:srgbClr val="0070C0"/>
                </a:solidFill>
              </a:rPr>
              <a:t>auch: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de-DE" sz="1600" dirty="0">
              <a:solidFill>
                <a:srgbClr val="0070C0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b="1" dirty="0">
                <a:solidFill>
                  <a:srgbClr val="0070C0"/>
                </a:solidFill>
              </a:rPr>
              <a:t>Dorfspaziergang</a:t>
            </a:r>
            <a:r>
              <a:rPr lang="de-DE" sz="1600" dirty="0">
                <a:solidFill>
                  <a:srgbClr val="0070C0"/>
                </a:solidFill>
              </a:rPr>
              <a:t> zum Erkennen, Erleben, Diskutieren …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b="1" dirty="0">
                <a:solidFill>
                  <a:srgbClr val="0070C0"/>
                </a:solidFill>
              </a:rPr>
              <a:t>Exkursion</a:t>
            </a:r>
            <a:r>
              <a:rPr lang="de-DE" sz="1600" dirty="0">
                <a:solidFill>
                  <a:srgbClr val="0070C0"/>
                </a:solidFill>
              </a:rPr>
              <a:t> zu anderen Dörfern, die Aufwertungsprozess gestartet haben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b="1" dirty="0" smtClean="0">
                <a:solidFill>
                  <a:srgbClr val="0070C0"/>
                </a:solidFill>
              </a:rPr>
              <a:t>Abendvortag</a:t>
            </a:r>
            <a:r>
              <a:rPr lang="de-DE" sz="1600" dirty="0" smtClean="0">
                <a:solidFill>
                  <a:srgbClr val="0070C0"/>
                </a:solidFill>
              </a:rPr>
              <a:t> z.B</a:t>
            </a:r>
            <a:r>
              <a:rPr lang="de-DE" sz="1600" dirty="0">
                <a:solidFill>
                  <a:srgbClr val="0070C0"/>
                </a:solidFill>
              </a:rPr>
              <a:t>. zur Baukultur, Stärken eines Dorfes, Dorfmarketing …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 smtClean="0">
                <a:solidFill>
                  <a:srgbClr val="0070C0"/>
                </a:solidFill>
              </a:rPr>
              <a:t>Jährlicher </a:t>
            </a:r>
            <a:r>
              <a:rPr lang="de-DE" sz="1600" b="1" dirty="0">
                <a:solidFill>
                  <a:srgbClr val="0070C0"/>
                </a:solidFill>
              </a:rPr>
              <a:t>Wettbewerb</a:t>
            </a:r>
            <a:r>
              <a:rPr lang="de-DE" sz="1600" dirty="0">
                <a:solidFill>
                  <a:srgbClr val="0070C0"/>
                </a:solidFill>
              </a:rPr>
              <a:t>: schönster Vorgarten etc., schönster Neubau/Sanierung/ Umbau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b="1" dirty="0">
                <a:solidFill>
                  <a:srgbClr val="0070C0"/>
                </a:solidFill>
              </a:rPr>
              <a:t>Patenschaften</a:t>
            </a:r>
            <a:r>
              <a:rPr lang="de-DE" sz="1600" dirty="0">
                <a:solidFill>
                  <a:srgbClr val="0070C0"/>
                </a:solidFill>
              </a:rPr>
              <a:t> für Grünflächen, Einzelbäume, </a:t>
            </a:r>
            <a:r>
              <a:rPr lang="de-DE" sz="1600" dirty="0" smtClean="0">
                <a:solidFill>
                  <a:srgbClr val="0070C0"/>
                </a:solidFill>
              </a:rPr>
              <a:t>Sitzbänke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de-DE" sz="16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800" b="1" i="1" dirty="0" smtClean="0">
                <a:solidFill>
                  <a:srgbClr val="0070C0"/>
                </a:solidFill>
                <a:latin typeface="+mj-lt"/>
              </a:rPr>
              <a:t>Wir wollen weiter diskutieren und ein Leitbild für Bachem für das Jahr 2025 entwickeln!</a:t>
            </a:r>
            <a:endParaRPr lang="de-DE" sz="2800" b="1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8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238</Words>
  <Application>Microsoft Office PowerPoint</Application>
  <PresentationFormat>Bildschirmpräsentation (4:3)</PresentationFormat>
  <Paragraphs>68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Blank</vt:lpstr>
      <vt:lpstr>Folie 1</vt:lpstr>
      <vt:lpstr>Folie 2</vt:lpstr>
      <vt:lpstr>Folie 3</vt:lpstr>
      <vt:lpstr>Folie 4</vt:lpstr>
      <vt:lpstr> Wie soll es weitergehen??</vt:lpstr>
    </vt:vector>
  </TitlesOfParts>
  <Company>RWE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Schöddert, Erik</dc:creator>
  <cp:lastModifiedBy>Reinulf</cp:lastModifiedBy>
  <cp:revision>106</cp:revision>
  <cp:lastPrinted>2016-08-17T14:59:35Z</cp:lastPrinted>
  <dcterms:created xsi:type="dcterms:W3CDTF">2014-05-18T06:44:13Z</dcterms:created>
  <dcterms:modified xsi:type="dcterms:W3CDTF">2017-02-04T10:08:27Z</dcterms:modified>
</cp:coreProperties>
</file>